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0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1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notesSlides/notesSlide12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13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1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notesSlides/notesSlide16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notesSlides/notesSlide17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19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notesSlides/notesSlide20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notesSlides/notesSlide21.xml" ContentType="application/vnd.openxmlformats-officedocument.presentationml.notesSlide+xml"/>
  <Override PartName="/ppt/ink/ink39.xml" ContentType="application/inkml+xml"/>
  <Override PartName="/ppt/ink/ink40.xml" ContentType="application/inkml+xml"/>
  <Override PartName="/ppt/notesSlides/notesSlide22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23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24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25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notesSlides/notesSlide26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notesSlides/notesSlide27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28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29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30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notesSlides/notesSlide31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notesSlides/notesSlide32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notesSlides/notesSlide33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notesSlides/notesSlide34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notesSlides/notesSlide35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notesSlides/notesSlide36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2"/>
  </p:notesMasterIdLst>
  <p:sldIdLst>
    <p:sldId id="256" r:id="rId5"/>
    <p:sldId id="283" r:id="rId6"/>
    <p:sldId id="302" r:id="rId7"/>
    <p:sldId id="299" r:id="rId8"/>
    <p:sldId id="291" r:id="rId9"/>
    <p:sldId id="284" r:id="rId10"/>
    <p:sldId id="290" r:id="rId11"/>
    <p:sldId id="285" r:id="rId12"/>
    <p:sldId id="300" r:id="rId13"/>
    <p:sldId id="311" r:id="rId14"/>
    <p:sldId id="312" r:id="rId15"/>
    <p:sldId id="310" r:id="rId16"/>
    <p:sldId id="309" r:id="rId17"/>
    <p:sldId id="313" r:id="rId18"/>
    <p:sldId id="314" r:id="rId19"/>
    <p:sldId id="315" r:id="rId20"/>
    <p:sldId id="316" r:id="rId21"/>
    <p:sldId id="308" r:id="rId22"/>
    <p:sldId id="303" r:id="rId23"/>
    <p:sldId id="301" r:id="rId24"/>
    <p:sldId id="304" r:id="rId25"/>
    <p:sldId id="305" r:id="rId26"/>
    <p:sldId id="306" r:id="rId27"/>
    <p:sldId id="289" r:id="rId28"/>
    <p:sldId id="317" r:id="rId29"/>
    <p:sldId id="318" r:id="rId30"/>
    <p:sldId id="320" r:id="rId31"/>
    <p:sldId id="321" r:id="rId32"/>
    <p:sldId id="319" r:id="rId33"/>
    <p:sldId id="297" r:id="rId34"/>
    <p:sldId id="322" r:id="rId35"/>
    <p:sldId id="323" r:id="rId36"/>
    <p:sldId id="324" r:id="rId37"/>
    <p:sldId id="296" r:id="rId38"/>
    <p:sldId id="298" r:id="rId39"/>
    <p:sldId id="325" r:id="rId40"/>
    <p:sldId id="268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17FD41-7516-14E4-28EC-9EDA718D0E38}" name="Izel Karaoglu" initials="IK" userId="S::izel.karaoglu@undp.org::0324853d-3d06-43c0-96b6-d1a6d5104983" providerId="AD"/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1E90"/>
    <a:srgbClr val="4617DE"/>
    <a:srgbClr val="FE2E46"/>
    <a:srgbClr val="F04A23"/>
    <a:srgbClr val="FC2A49"/>
    <a:srgbClr val="EE482C"/>
    <a:srgbClr val="4618DE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48C9A-0175-1C45-99F8-4CDAE86F6A11}" v="4" dt="2024-10-08T15:42:53.718"/>
    <p1510:client id="{AEAD233D-E157-4B34-BCAF-E0C2744BEB93}" v="38" dt="2024-10-08T15:26:05.63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8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zel Karaoglu" userId="0324853d-3d06-43c0-96b6-d1a6d5104983" providerId="ADAL" clId="{21348C9A-0175-1C45-99F8-4CDAE86F6A11}"/>
    <pc:docChg chg="undo custSel addSld delSld modSld sldOrd">
      <pc:chgData name="Izel Karaoglu" userId="0324853d-3d06-43c0-96b6-d1a6d5104983" providerId="ADAL" clId="{21348C9A-0175-1C45-99F8-4CDAE86F6A11}" dt="2024-10-08T15:43:13.665" v="327" actId="13926"/>
      <pc:docMkLst>
        <pc:docMk/>
      </pc:docMkLst>
      <pc:sldChg chg="modSp mod delCm">
        <pc:chgData name="Izel Karaoglu" userId="0324853d-3d06-43c0-96b6-d1a6d5104983" providerId="ADAL" clId="{21348C9A-0175-1C45-99F8-4CDAE86F6A11}" dt="2024-10-08T15:38:12.696" v="190" actId="113"/>
        <pc:sldMkLst>
          <pc:docMk/>
          <pc:sldMk cId="778328290" sldId="283"/>
        </pc:sldMkLst>
        <pc:spChg chg="mod">
          <ac:chgData name="Izel Karaoglu" userId="0324853d-3d06-43c0-96b6-d1a6d5104983" providerId="ADAL" clId="{21348C9A-0175-1C45-99F8-4CDAE86F6A11}" dt="2024-10-08T15:38:12.696" v="190" actId="113"/>
          <ac:spMkLst>
            <pc:docMk/>
            <pc:sldMk cId="778328290" sldId="283"/>
            <ac:spMk id="490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zel Karaoglu" userId="0324853d-3d06-43c0-96b6-d1a6d5104983" providerId="ADAL" clId="{21348C9A-0175-1C45-99F8-4CDAE86F6A11}" dt="2024-10-08T15:30:16.415" v="8"/>
              <pc2:cmMkLst xmlns:pc2="http://schemas.microsoft.com/office/powerpoint/2019/9/main/command">
                <pc:docMk/>
                <pc:sldMk cId="778328290" sldId="283"/>
                <pc2:cmMk id="{67987E61-43D4-4E4F-AE02-C5D2720B6494}"/>
              </pc2:cmMkLst>
            </pc226:cmChg>
          </p:ext>
        </pc:extLst>
      </pc:sldChg>
      <pc:sldChg chg="addSp delSp modSp mod ord">
        <pc:chgData name="Izel Karaoglu" userId="0324853d-3d06-43c0-96b6-d1a6d5104983" providerId="ADAL" clId="{21348C9A-0175-1C45-99F8-4CDAE86F6A11}" dt="2024-10-08T15:33:48.489" v="82" actId="20578"/>
        <pc:sldMkLst>
          <pc:docMk/>
          <pc:sldMk cId="1988242315" sldId="284"/>
        </pc:sldMkLst>
        <pc:spChg chg="add mod">
          <ac:chgData name="Izel Karaoglu" userId="0324853d-3d06-43c0-96b6-d1a6d5104983" providerId="ADAL" clId="{21348C9A-0175-1C45-99F8-4CDAE86F6A11}" dt="2024-10-08T15:33:39.448" v="81" actId="207"/>
          <ac:spMkLst>
            <pc:docMk/>
            <pc:sldMk cId="1988242315" sldId="284"/>
            <ac:spMk id="3" creationId="{4237921B-7F14-076A-E2CF-079D6214588E}"/>
          </ac:spMkLst>
        </pc:spChg>
        <pc:picChg chg="del">
          <ac:chgData name="Izel Karaoglu" userId="0324853d-3d06-43c0-96b6-d1a6d5104983" providerId="ADAL" clId="{21348C9A-0175-1C45-99F8-4CDAE86F6A11}" dt="2024-10-08T15:32:28.959" v="38" actId="478"/>
          <ac:picMkLst>
            <pc:docMk/>
            <pc:sldMk cId="1988242315" sldId="284"/>
            <ac:picMk id="4" creationId="{9E6A64E0-D85F-9B24-4CB8-9E2542231DC7}"/>
          </ac:picMkLst>
        </pc:picChg>
      </pc:sldChg>
      <pc:sldChg chg="del">
        <pc:chgData name="Izel Karaoglu" userId="0324853d-3d06-43c0-96b6-d1a6d5104983" providerId="ADAL" clId="{21348C9A-0175-1C45-99F8-4CDAE86F6A11}" dt="2024-10-08T15:34:19.385" v="92" actId="2696"/>
        <pc:sldMkLst>
          <pc:docMk/>
          <pc:sldMk cId="1254660841" sldId="286"/>
        </pc:sldMkLst>
      </pc:sldChg>
      <pc:sldChg chg="addSp delSp modSp del mod">
        <pc:chgData name="Izel Karaoglu" userId="0324853d-3d06-43c0-96b6-d1a6d5104983" providerId="ADAL" clId="{21348C9A-0175-1C45-99F8-4CDAE86F6A11}" dt="2024-10-08T15:35:09.043" v="103" actId="2696"/>
        <pc:sldMkLst>
          <pc:docMk/>
          <pc:sldMk cId="4221641894" sldId="287"/>
        </pc:sldMkLst>
        <pc:spChg chg="add del mod">
          <ac:chgData name="Izel Karaoglu" userId="0324853d-3d06-43c0-96b6-d1a6d5104983" providerId="ADAL" clId="{21348C9A-0175-1C45-99F8-4CDAE86F6A11}" dt="2024-10-08T15:35:07.036" v="102"/>
          <ac:spMkLst>
            <pc:docMk/>
            <pc:sldMk cId="4221641894" sldId="287"/>
            <ac:spMk id="3" creationId="{D7074B85-08B6-7E1A-EC37-CC194C080BEA}"/>
          </ac:spMkLst>
        </pc:spChg>
      </pc:sldChg>
      <pc:sldChg chg="del">
        <pc:chgData name="Izel Karaoglu" userId="0324853d-3d06-43c0-96b6-d1a6d5104983" providerId="ADAL" clId="{21348C9A-0175-1C45-99F8-4CDAE86F6A11}" dt="2024-10-08T15:35:35.482" v="108" actId="2696"/>
        <pc:sldMkLst>
          <pc:docMk/>
          <pc:sldMk cId="2615360491" sldId="288"/>
        </pc:sldMkLst>
      </pc:sldChg>
      <pc:sldChg chg="addSp delSp modSp mod ord">
        <pc:chgData name="Izel Karaoglu" userId="0324853d-3d06-43c0-96b6-d1a6d5104983" providerId="ADAL" clId="{21348C9A-0175-1C45-99F8-4CDAE86F6A11}" dt="2024-10-08T15:31:52.463" v="37" actId="20577"/>
        <pc:sldMkLst>
          <pc:docMk/>
          <pc:sldMk cId="3665824357" sldId="290"/>
        </pc:sldMkLst>
        <pc:spChg chg="add mod">
          <ac:chgData name="Izel Karaoglu" userId="0324853d-3d06-43c0-96b6-d1a6d5104983" providerId="ADAL" clId="{21348C9A-0175-1C45-99F8-4CDAE86F6A11}" dt="2024-10-08T15:31:23.253" v="27" actId="1076"/>
          <ac:spMkLst>
            <pc:docMk/>
            <pc:sldMk cId="3665824357" sldId="290"/>
            <ac:spMk id="3" creationId="{A76E722F-F453-1D78-E217-B9D17F108B48}"/>
          </ac:spMkLst>
        </pc:spChg>
        <pc:spChg chg="mod">
          <ac:chgData name="Izel Karaoglu" userId="0324853d-3d06-43c0-96b6-d1a6d5104983" providerId="ADAL" clId="{21348C9A-0175-1C45-99F8-4CDAE86F6A11}" dt="2024-10-08T15:31:52.463" v="37" actId="20577"/>
          <ac:spMkLst>
            <pc:docMk/>
            <pc:sldMk cId="3665824357" sldId="290"/>
            <ac:spMk id="8" creationId="{7071CC31-E3BB-0CF5-58C7-0CB500F3ECEF}"/>
          </ac:spMkLst>
        </pc:spChg>
        <pc:spChg chg="del mod">
          <ac:chgData name="Izel Karaoglu" userId="0324853d-3d06-43c0-96b6-d1a6d5104983" providerId="ADAL" clId="{21348C9A-0175-1C45-99F8-4CDAE86F6A11}" dt="2024-10-08T15:29:44.242" v="1" actId="478"/>
          <ac:spMkLst>
            <pc:docMk/>
            <pc:sldMk cId="3665824357" sldId="290"/>
            <ac:spMk id="9" creationId="{633C98FB-0DE0-A7C6-DB47-733B7ED5E622}"/>
          </ac:spMkLst>
        </pc:spChg>
      </pc:sldChg>
      <pc:sldChg chg="del">
        <pc:chgData name="Izel Karaoglu" userId="0324853d-3d06-43c0-96b6-d1a6d5104983" providerId="ADAL" clId="{21348C9A-0175-1C45-99F8-4CDAE86F6A11}" dt="2024-10-08T15:35:52.413" v="118" actId="2696"/>
        <pc:sldMkLst>
          <pc:docMk/>
          <pc:sldMk cId="2401881208" sldId="295"/>
        </pc:sldMkLst>
      </pc:sldChg>
      <pc:sldChg chg="add">
        <pc:chgData name="Izel Karaoglu" userId="0324853d-3d06-43c0-96b6-d1a6d5104983" providerId="ADAL" clId="{21348C9A-0175-1C45-99F8-4CDAE86F6A11}" dt="2024-10-08T15:31:45.227" v="32" actId="2890"/>
        <pc:sldMkLst>
          <pc:docMk/>
          <pc:sldMk cId="3788209816" sldId="302"/>
        </pc:sldMkLst>
      </pc:sldChg>
      <pc:sldChg chg="modSp add mod ord">
        <pc:chgData name="Izel Karaoglu" userId="0324853d-3d06-43c0-96b6-d1a6d5104983" providerId="ADAL" clId="{21348C9A-0175-1C45-99F8-4CDAE86F6A11}" dt="2024-10-08T15:34:08.369" v="91" actId="20577"/>
        <pc:sldMkLst>
          <pc:docMk/>
          <pc:sldMk cId="1123296019" sldId="303"/>
        </pc:sldMkLst>
        <pc:spChg chg="mod">
          <ac:chgData name="Izel Karaoglu" userId="0324853d-3d06-43c0-96b6-d1a6d5104983" providerId="ADAL" clId="{21348C9A-0175-1C45-99F8-4CDAE86F6A11}" dt="2024-10-08T15:34:05.241" v="86" actId="1076"/>
          <ac:spMkLst>
            <pc:docMk/>
            <pc:sldMk cId="1123296019" sldId="303"/>
            <ac:spMk id="3" creationId="{A76E722F-F453-1D78-E217-B9D17F108B48}"/>
          </ac:spMkLst>
        </pc:spChg>
        <pc:spChg chg="mod">
          <ac:chgData name="Izel Karaoglu" userId="0324853d-3d06-43c0-96b6-d1a6d5104983" providerId="ADAL" clId="{21348C9A-0175-1C45-99F8-4CDAE86F6A11}" dt="2024-10-08T15:34:08.369" v="91" actId="20577"/>
          <ac:spMkLst>
            <pc:docMk/>
            <pc:sldMk cId="1123296019" sldId="303"/>
            <ac:spMk id="8" creationId="{7071CC31-E3BB-0CF5-58C7-0CB500F3ECEF}"/>
          </ac:spMkLst>
        </pc:spChg>
      </pc:sldChg>
      <pc:sldChg chg="modSp add mod">
        <pc:chgData name="Izel Karaoglu" userId="0324853d-3d06-43c0-96b6-d1a6d5104983" providerId="ADAL" clId="{21348C9A-0175-1C45-99F8-4CDAE86F6A11}" dt="2024-10-08T15:35:04.054" v="100" actId="255"/>
        <pc:sldMkLst>
          <pc:docMk/>
          <pc:sldMk cId="4050720895" sldId="304"/>
        </pc:sldMkLst>
        <pc:spChg chg="mod">
          <ac:chgData name="Izel Karaoglu" userId="0324853d-3d06-43c0-96b6-d1a6d5104983" providerId="ADAL" clId="{21348C9A-0175-1C45-99F8-4CDAE86F6A11}" dt="2024-10-08T15:35:04.054" v="100" actId="255"/>
          <ac:spMkLst>
            <pc:docMk/>
            <pc:sldMk cId="4050720895" sldId="304"/>
            <ac:spMk id="8" creationId="{7071CC31-E3BB-0CF5-58C7-0CB500F3ECEF}"/>
          </ac:spMkLst>
        </pc:spChg>
      </pc:sldChg>
      <pc:sldChg chg="modSp add mod">
        <pc:chgData name="Izel Karaoglu" userId="0324853d-3d06-43c0-96b6-d1a6d5104983" providerId="ADAL" clId="{21348C9A-0175-1C45-99F8-4CDAE86F6A11}" dt="2024-10-08T15:35:31.556" v="107" actId="20577"/>
        <pc:sldMkLst>
          <pc:docMk/>
          <pc:sldMk cId="3556377963" sldId="305"/>
        </pc:sldMkLst>
        <pc:spChg chg="mod">
          <ac:chgData name="Izel Karaoglu" userId="0324853d-3d06-43c0-96b6-d1a6d5104983" providerId="ADAL" clId="{21348C9A-0175-1C45-99F8-4CDAE86F6A11}" dt="2024-10-08T15:35:31.556" v="107" actId="20577"/>
          <ac:spMkLst>
            <pc:docMk/>
            <pc:sldMk cId="3556377963" sldId="305"/>
            <ac:spMk id="8" creationId="{7071CC31-E3BB-0CF5-58C7-0CB500F3ECEF}"/>
          </ac:spMkLst>
        </pc:spChg>
      </pc:sldChg>
      <pc:sldChg chg="modSp add mod ord">
        <pc:chgData name="Izel Karaoglu" userId="0324853d-3d06-43c0-96b6-d1a6d5104983" providerId="ADAL" clId="{21348C9A-0175-1C45-99F8-4CDAE86F6A11}" dt="2024-10-08T15:35:50.445" v="117" actId="20577"/>
        <pc:sldMkLst>
          <pc:docMk/>
          <pc:sldMk cId="2103191887" sldId="306"/>
        </pc:sldMkLst>
        <pc:spChg chg="mod">
          <ac:chgData name="Izel Karaoglu" userId="0324853d-3d06-43c0-96b6-d1a6d5104983" providerId="ADAL" clId="{21348C9A-0175-1C45-99F8-4CDAE86F6A11}" dt="2024-10-08T15:35:50.445" v="117" actId="20577"/>
          <ac:spMkLst>
            <pc:docMk/>
            <pc:sldMk cId="2103191887" sldId="306"/>
            <ac:spMk id="8" creationId="{7071CC31-E3BB-0CF5-58C7-0CB500F3ECEF}"/>
          </ac:spMkLst>
        </pc:spChg>
      </pc:sldChg>
      <pc:sldChg chg="addSp delSp modSp add mod">
        <pc:chgData name="Izel Karaoglu" userId="0324853d-3d06-43c0-96b6-d1a6d5104983" providerId="ADAL" clId="{21348C9A-0175-1C45-99F8-4CDAE86F6A11}" dt="2024-10-08T15:43:13.665" v="327" actId="13926"/>
        <pc:sldMkLst>
          <pc:docMk/>
          <pc:sldMk cId="186410507" sldId="307"/>
        </pc:sldMkLst>
        <pc:spChg chg="add mod">
          <ac:chgData name="Izel Karaoglu" userId="0324853d-3d06-43c0-96b6-d1a6d5104983" providerId="ADAL" clId="{21348C9A-0175-1C45-99F8-4CDAE86F6A11}" dt="2024-10-08T15:43:13.665" v="327" actId="13926"/>
          <ac:spMkLst>
            <pc:docMk/>
            <pc:sldMk cId="186410507" sldId="307"/>
            <ac:spMk id="3" creationId="{C27F87CF-31CE-D5D7-FD46-94508DDA0F25}"/>
          </ac:spMkLst>
        </pc:spChg>
        <pc:spChg chg="mod">
          <ac:chgData name="Izel Karaoglu" userId="0324853d-3d06-43c0-96b6-d1a6d5104983" providerId="ADAL" clId="{21348C9A-0175-1C45-99F8-4CDAE86F6A11}" dt="2024-10-08T15:43:07.916" v="326" actId="20577"/>
          <ac:spMkLst>
            <pc:docMk/>
            <pc:sldMk cId="186410507" sldId="307"/>
            <ac:spMk id="5" creationId="{B13C3C6A-022F-5B7B-AC8D-CA48D3C44C6A}"/>
          </ac:spMkLst>
        </pc:spChg>
        <pc:spChg chg="mod">
          <ac:chgData name="Izel Karaoglu" userId="0324853d-3d06-43c0-96b6-d1a6d5104983" providerId="ADAL" clId="{21348C9A-0175-1C45-99F8-4CDAE86F6A11}" dt="2024-10-08T15:39:40.122" v="200" actId="1076"/>
          <ac:spMkLst>
            <pc:docMk/>
            <pc:sldMk cId="186410507" sldId="307"/>
            <ac:spMk id="468" creationId="{00000000-0000-0000-0000-000000000000}"/>
          </ac:spMkLst>
        </pc:spChg>
        <pc:spChg chg="mod">
          <ac:chgData name="Izel Karaoglu" userId="0324853d-3d06-43c0-96b6-d1a6d5104983" providerId="ADAL" clId="{21348C9A-0175-1C45-99F8-4CDAE86F6A11}" dt="2024-10-08T15:40:08.616" v="255" actId="1076"/>
          <ac:spMkLst>
            <pc:docMk/>
            <pc:sldMk cId="186410507" sldId="307"/>
            <ac:spMk id="476" creationId="{00000000-0000-0000-0000-000000000000}"/>
          </ac:spMkLst>
        </pc:spChg>
        <pc:picChg chg="del">
          <ac:chgData name="Izel Karaoglu" userId="0324853d-3d06-43c0-96b6-d1a6d5104983" providerId="ADAL" clId="{21348C9A-0175-1C45-99F8-4CDAE86F6A11}" dt="2024-10-08T15:39:18.788" v="192" actId="478"/>
          <ac:picMkLst>
            <pc:docMk/>
            <pc:sldMk cId="186410507" sldId="307"/>
            <ac:picMk id="475" creationId="{00000000-0000-0000-0000-000000000000}"/>
          </ac:picMkLst>
        </pc:picChg>
      </pc:sldChg>
    </pc:docChg>
  </pc:docChgLst>
  <pc:docChgLst>
    <pc:chgData name="Izel Karaoglu" userId="S::izel.karaoglu@undp.org::0324853d-3d06-43c0-96b6-d1a6d5104983" providerId="AD" clId="Web-{AEAD233D-E157-4B34-BCAF-E0C2744BEB93}"/>
    <pc:docChg chg="addSld delSld modSld">
      <pc:chgData name="Izel Karaoglu" userId="S::izel.karaoglu@undp.org::0324853d-3d06-43c0-96b6-d1a6d5104983" providerId="AD" clId="Web-{AEAD233D-E157-4B34-BCAF-E0C2744BEB93}" dt="2024-10-08T15:26:03.825" v="27" actId="20577"/>
      <pc:docMkLst>
        <pc:docMk/>
      </pc:docMkLst>
      <pc:sldChg chg="addSp delSp modSp del">
        <pc:chgData name="Izel Karaoglu" userId="S::izel.karaoglu@undp.org::0324853d-3d06-43c0-96b6-d1a6d5104983" providerId="AD" clId="Web-{AEAD233D-E157-4B34-BCAF-E0C2744BEB93}" dt="2024-10-08T15:24:34.788" v="8"/>
        <pc:sldMkLst>
          <pc:docMk/>
          <pc:sldMk cId="0" sldId="258"/>
        </pc:sldMkLst>
        <pc:spChg chg="add del">
          <ac:chgData name="Izel Karaoglu" userId="S::izel.karaoglu@undp.org::0324853d-3d06-43c0-96b6-d1a6d5104983" providerId="AD" clId="Web-{AEAD233D-E157-4B34-BCAF-E0C2744BEB93}" dt="2024-10-08T15:24:18.662" v="2"/>
          <ac:spMkLst>
            <pc:docMk/>
            <pc:sldMk cId="0" sldId="258"/>
            <ac:spMk id="4" creationId="{B338AE3F-AFBE-E781-47CE-7DAA77A8ABEC}"/>
          </ac:spMkLst>
        </pc:spChg>
        <pc:spChg chg="mod">
          <ac:chgData name="Izel Karaoglu" userId="S::izel.karaoglu@undp.org::0324853d-3d06-43c0-96b6-d1a6d5104983" providerId="AD" clId="Web-{AEAD233D-E157-4B34-BCAF-E0C2744BEB93}" dt="2024-10-08T15:24:11.396" v="0" actId="20577"/>
          <ac:spMkLst>
            <pc:docMk/>
            <pc:sldMk cId="0" sldId="258"/>
            <ac:spMk id="8" creationId="{7071CC31-E3BB-0CF5-58C7-0CB500F3ECEF}"/>
          </ac:spMkLst>
        </pc:spChg>
      </pc:sldChg>
      <pc:sldChg chg="modSp">
        <pc:chgData name="Izel Karaoglu" userId="S::izel.karaoglu@undp.org::0324853d-3d06-43c0-96b6-d1a6d5104983" providerId="AD" clId="Web-{AEAD233D-E157-4B34-BCAF-E0C2744BEB93}" dt="2024-10-08T15:24:55.477" v="10" actId="14100"/>
        <pc:sldMkLst>
          <pc:docMk/>
          <pc:sldMk cId="3665824357" sldId="290"/>
        </pc:sldMkLst>
        <pc:spChg chg="mod">
          <ac:chgData name="Izel Karaoglu" userId="S::izel.karaoglu@undp.org::0324853d-3d06-43c0-96b6-d1a6d5104983" providerId="AD" clId="Web-{AEAD233D-E157-4B34-BCAF-E0C2744BEB93}" dt="2024-10-08T15:24:55.477" v="10" actId="14100"/>
          <ac:spMkLst>
            <pc:docMk/>
            <pc:sldMk cId="3665824357" sldId="290"/>
            <ac:spMk id="8" creationId="{7071CC31-E3BB-0CF5-58C7-0CB500F3ECEF}"/>
          </ac:spMkLst>
        </pc:spChg>
      </pc:sldChg>
      <pc:sldChg chg="del">
        <pc:chgData name="Izel Karaoglu" userId="S::izel.karaoglu@undp.org::0324853d-3d06-43c0-96b6-d1a6d5104983" providerId="AD" clId="Web-{AEAD233D-E157-4B34-BCAF-E0C2744BEB93}" dt="2024-10-08T15:25:04.915" v="11"/>
        <pc:sldMkLst>
          <pc:docMk/>
          <pc:sldMk cId="102972687" sldId="292"/>
        </pc:sldMkLst>
      </pc:sldChg>
      <pc:sldChg chg="del">
        <pc:chgData name="Izel Karaoglu" userId="S::izel.karaoglu@undp.org::0324853d-3d06-43c0-96b6-d1a6d5104983" providerId="AD" clId="Web-{AEAD233D-E157-4B34-BCAF-E0C2744BEB93}" dt="2024-10-08T15:25:46.496" v="22"/>
        <pc:sldMkLst>
          <pc:docMk/>
          <pc:sldMk cId="4164096795" sldId="293"/>
        </pc:sldMkLst>
      </pc:sldChg>
      <pc:sldChg chg="del">
        <pc:chgData name="Izel Karaoglu" userId="S::izel.karaoglu@undp.org::0324853d-3d06-43c0-96b6-d1a6d5104983" providerId="AD" clId="Web-{AEAD233D-E157-4B34-BCAF-E0C2744BEB93}" dt="2024-10-08T15:25:07.447" v="12"/>
        <pc:sldMkLst>
          <pc:docMk/>
          <pc:sldMk cId="1249566187" sldId="294"/>
        </pc:sldMkLst>
      </pc:sldChg>
      <pc:sldChg chg="add replId">
        <pc:chgData name="Izel Karaoglu" userId="S::izel.karaoglu@undp.org::0324853d-3d06-43c0-96b6-d1a6d5104983" providerId="AD" clId="Web-{AEAD233D-E157-4B34-BCAF-E0C2744BEB93}" dt="2024-10-08T15:24:21.662" v="3"/>
        <pc:sldMkLst>
          <pc:docMk/>
          <pc:sldMk cId="2078563304" sldId="299"/>
        </pc:sldMkLst>
      </pc:sldChg>
      <pc:sldChg chg="modSp add replId">
        <pc:chgData name="Izel Karaoglu" userId="S::izel.karaoglu@undp.org::0324853d-3d06-43c0-96b6-d1a6d5104983" providerId="AD" clId="Web-{AEAD233D-E157-4B34-BCAF-E0C2744BEB93}" dt="2024-10-08T15:25:42.433" v="21" actId="14100"/>
        <pc:sldMkLst>
          <pc:docMk/>
          <pc:sldMk cId="1504947697" sldId="300"/>
        </pc:sldMkLst>
        <pc:spChg chg="mod">
          <ac:chgData name="Izel Karaoglu" userId="S::izel.karaoglu@undp.org::0324853d-3d06-43c0-96b6-d1a6d5104983" providerId="AD" clId="Web-{AEAD233D-E157-4B34-BCAF-E0C2744BEB93}" dt="2024-10-08T15:25:42.433" v="21" actId="14100"/>
          <ac:spMkLst>
            <pc:docMk/>
            <pc:sldMk cId="1504947697" sldId="300"/>
            <ac:spMk id="8" creationId="{7071CC31-E3BB-0CF5-58C7-0CB500F3ECEF}"/>
          </ac:spMkLst>
        </pc:spChg>
      </pc:sldChg>
      <pc:sldChg chg="modSp add replId">
        <pc:chgData name="Izel Karaoglu" userId="S::izel.karaoglu@undp.org::0324853d-3d06-43c0-96b6-d1a6d5104983" providerId="AD" clId="Web-{AEAD233D-E157-4B34-BCAF-E0C2744BEB93}" dt="2024-10-08T15:26:03.825" v="27" actId="20577"/>
        <pc:sldMkLst>
          <pc:docMk/>
          <pc:sldMk cId="2803582922" sldId="301"/>
        </pc:sldMkLst>
        <pc:spChg chg="mod">
          <ac:chgData name="Izel Karaoglu" userId="S::izel.karaoglu@undp.org::0324853d-3d06-43c0-96b6-d1a6d5104983" providerId="AD" clId="Web-{AEAD233D-E157-4B34-BCAF-E0C2744BEB93}" dt="2024-10-08T15:26:03.825" v="27" actId="20577"/>
          <ac:spMkLst>
            <pc:docMk/>
            <pc:sldMk cId="2803582922" sldId="301"/>
            <ac:spMk id="8" creationId="{7071CC31-E3BB-0CF5-58C7-0CB500F3ECE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-7473152-2183168 8642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52760 32240 8642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 276824064 8642 0 0,'0'0'0'0'0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-1990721536 108003328 8642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2005248-370176 8642 0 0,'0'0'0'0'0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22453 4498 8642 0 0,'0'0'0'0'0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22453 4498 8642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13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070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8478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934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029011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975423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877535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91048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7793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272512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723851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54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611395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9112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779745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30704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95422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097885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26976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07459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770997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36531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4690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539798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517701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8234172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44503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186610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605431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DCD34-E749-E5D3-E6AA-E3BE26F3B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>
            <a:extLst>
              <a:ext uri="{FF2B5EF4-FFF2-40B4-BE49-F238E27FC236}">
                <a16:creationId xmlns:a16="http://schemas.microsoft.com/office/drawing/2014/main" id="{C63F42CB-7976-7F26-89B1-88283B5CB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>
            <a:extLst>
              <a:ext uri="{FF2B5EF4-FFF2-40B4-BE49-F238E27FC236}">
                <a16:creationId xmlns:a16="http://schemas.microsoft.com/office/drawing/2014/main" id="{8353B1E6-888E-7805-02A5-B43DA8AB5DD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23033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2062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61618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2468249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1662175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FTs like precision agriculture, remote sensing &amp; AI-powered forming equipment can help increase agricultural productivity in LDCs. This can improve </a:t>
            </a:r>
            <a:r>
              <a:rPr dirty="0" err="1"/>
              <a:t>fiid</a:t>
            </a:r>
            <a:r>
              <a:rPr dirty="0"/>
              <a:t>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3281091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FTs like precision agriculture, remote sensing &amp; AI-powered forming equipment can help increase agricultural productivity in LDCs. This can improve fiid security &amp; contribute to the achievement of SDG 2 (Zero Hunger). </a:t>
            </a:r>
          </a:p>
        </p:txBody>
      </p:sp>
    </p:spTree>
    <p:extLst>
      <p:ext uri="{BB962C8B-B14F-4D97-AF65-F5344CB8AC3E}">
        <p14:creationId xmlns:p14="http://schemas.microsoft.com/office/powerpoint/2010/main" val="822765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4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2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0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2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32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4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38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0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2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4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4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5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5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0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4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6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6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customXml" Target="../ink/ink70.xml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8.bin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1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0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2985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 lang="en-US"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7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8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5666217" y="1841276"/>
            <a:ext cx="6070862" cy="293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en-US" sz="3700" dirty="0">
                <a:sym typeface="Myriad Pro Semibold"/>
              </a:rPr>
              <a:t>Early Detection of Breast Cancer Using Gene Expression Profiling and Machine Learning Approaches </a:t>
            </a:r>
            <a:r>
              <a:rPr lang="en-US" b="1" dirty="0">
                <a:latin typeface="Microsoft YaHei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3C3C6A-022F-5B7B-AC8D-CA48D3C44C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368687" y="4732900"/>
            <a:ext cx="5226281" cy="159419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l"/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1.Lames 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Salih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</a:p>
          <a:p>
            <a:pPr algn="l"/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2.Moaaz </a:t>
            </a:r>
            <a:r>
              <a:rPr lang="en-US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Yousif</a:t>
            </a:r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algn="l"/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3.Zongo Thierry  </a:t>
            </a:r>
          </a:p>
          <a:p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Date: 6-JUN-2025</a:t>
            </a:r>
            <a:endParaRPr lang="en-US" sz="2000" dirty="0">
              <a:solidFill>
                <a:srgbClr val="FEFFF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0" y="2249738"/>
            <a:ext cx="11910060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+mj-lt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 rot="10800000" flipV="1">
            <a:off x="242066" y="2653920"/>
            <a:ext cx="3929883" cy="248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Inspection: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Structure: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Number of rows and columns.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 types of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314" y="2305403"/>
            <a:ext cx="3346526" cy="31848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20" y="2386883"/>
            <a:ext cx="3673400" cy="32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395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0" y="2249738"/>
            <a:ext cx="11910060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733" y="2005853"/>
            <a:ext cx="4743188" cy="441333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0020" y="2799523"/>
            <a:ext cx="6155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Bar chart showing the distribution of the target variable.</a:t>
            </a:r>
          </a:p>
        </p:txBody>
      </p:sp>
    </p:spTree>
    <p:extLst>
      <p:ext uri="{BB962C8B-B14F-4D97-AF65-F5344CB8AC3E}">
        <p14:creationId xmlns:p14="http://schemas.microsoft.com/office/powerpoint/2010/main" val="289353021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0" y="2249738"/>
            <a:ext cx="11910060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6180" y="2406370"/>
            <a:ext cx="41377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Inter"/>
              </a:rPr>
              <a:t>Handling 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  <a:latin typeface="Inter"/>
              </a:rPr>
              <a:t>Imputation Strategy:</a:t>
            </a:r>
            <a:endParaRPr lang="en-US" dirty="0">
              <a:solidFill>
                <a:srgbClr val="404040"/>
              </a:solidFill>
              <a:latin typeface="Inter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Inter"/>
              </a:rPr>
              <a:t>Missing values are imputed using the </a:t>
            </a:r>
            <a:r>
              <a:rPr lang="en-US" b="1" dirty="0">
                <a:solidFill>
                  <a:srgbClr val="404040"/>
                </a:solidFill>
                <a:latin typeface="Inter"/>
              </a:rPr>
              <a:t>mean strategy</a:t>
            </a:r>
            <a:r>
              <a:rPr lang="en-US" dirty="0">
                <a:solidFill>
                  <a:srgbClr val="404040"/>
                </a:solidFill>
                <a:latin typeface="Inter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4040"/>
                </a:solidFill>
                <a:latin typeface="Inter"/>
              </a:rPr>
              <a:t>Outcome:</a:t>
            </a:r>
            <a:endParaRPr lang="en-US" dirty="0">
              <a:solidFill>
                <a:srgbClr val="404040"/>
              </a:solidFill>
              <a:latin typeface="Inter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Inter"/>
              </a:rPr>
              <a:t>Dataset is complete and ready for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05853"/>
            <a:ext cx="4886325" cy="38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16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1" y="2249737"/>
            <a:ext cx="5507354" cy="351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Handling Class Imbalance with SMOTE: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The dataset is imbalanced (e.g., more healthy samples than cancerous ones).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Apply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SMOTE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to oversample the minority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Outcome: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Balanced dataset for better model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88" y="1986197"/>
            <a:ext cx="5927412" cy="444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841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1" y="2249737"/>
            <a:ext cx="5507354" cy="351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451" y="2172515"/>
            <a:ext cx="44767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What is done?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 are scaled using </a:t>
            </a:r>
            <a:r>
              <a:rPr lang="en-US" sz="2000" b="1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StandardScaler</a:t>
            </a:r>
            <a:b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(mean = 0, standard deviation = 1).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Ensure all features are on the same scale for better model performance.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2" y="2005852"/>
            <a:ext cx="6915148" cy="43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22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292396"/>
            <a:ext cx="11349893" cy="67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 Visualizations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1" y="2249737"/>
            <a:ext cx="5507354" cy="351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47" y="2138393"/>
            <a:ext cx="91913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Boxplot of Raw Data: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Identify outliers and understand the spread of raw gene expression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Boxplot of Normalized Data: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Compare the spread of data before and after normalization.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Histogram of Raw Data: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Understand the distribution and skewness of raw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Histogram of Normalized Data: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Compare the distribution of data before and after normalization.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Correlation </a:t>
            </a:r>
            <a:r>
              <a:rPr lang="en-US" sz="2000" b="1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Heatmap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Identify highly correlated features and reduce 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multicollinearity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PCA for Clustering Visualization: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Check if the data forms distinct clusters for cancerous and healthy samples.</a:t>
            </a:r>
          </a:p>
        </p:txBody>
      </p:sp>
    </p:spTree>
    <p:extLst>
      <p:ext uri="{BB962C8B-B14F-4D97-AF65-F5344CB8AC3E}">
        <p14:creationId xmlns:p14="http://schemas.microsoft.com/office/powerpoint/2010/main" val="387723509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292396"/>
            <a:ext cx="11349893" cy="67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 Visualizations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1" y="2249737"/>
            <a:ext cx="5507354" cy="351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3" y="2073033"/>
            <a:ext cx="5955029" cy="4139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83" y="1971676"/>
            <a:ext cx="5784216" cy="43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69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292396"/>
            <a:ext cx="11349893" cy="679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 Visualizations</a:t>
            </a:r>
            <a:endParaRPr lang="en-US" sz="3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1" y="2249737"/>
            <a:ext cx="5507354" cy="3512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1" y="2070304"/>
            <a:ext cx="5745479" cy="4320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05" y="1883625"/>
            <a:ext cx="6307314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79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0" y="2249738"/>
            <a:ext cx="11910060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9" y="2005853"/>
            <a:ext cx="5755274" cy="41321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369" y="2005853"/>
            <a:ext cx="5014315" cy="44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0089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Model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960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71119" y="1521319"/>
            <a:ext cx="5931561" cy="4919389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Concept note and implementation plan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Background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Objectives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SDG Relation</a:t>
            </a:r>
          </a:p>
          <a:p>
            <a:pPr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  <a:ea typeface="+mj-lt"/>
                <a:cs typeface="+mj-lt"/>
              </a:rPr>
              <a:t>Data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Data Collection</a:t>
            </a:r>
          </a:p>
          <a:p>
            <a:pPr lvl="1"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  <a:ea typeface="+mj-lt"/>
                <a:cs typeface="+mj-lt"/>
              </a:rPr>
              <a:t>Exploratory Data Analysis et Feature Engineering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Model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Selection and Training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Evaluation and Hyperparameter Tuning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Model Refinement and Testing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b="1" dirty="0">
                <a:latin typeface="Microsoft YaHei Light"/>
              </a:rPr>
              <a:t>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Evaluation Results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Deployment</a:t>
            </a:r>
          </a:p>
          <a:p>
            <a:pPr lvl="1">
              <a:lnSpc>
                <a:spcPct val="100000"/>
              </a:lnSpc>
              <a:buFont typeface="Courier New" panose="02070309020205020404" pitchFamily="49" charset="0"/>
              <a:buChar char="o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1400" dirty="0">
                <a:latin typeface="Microsoft YaHei Light"/>
              </a:rPr>
              <a:t>Future Work</a:t>
            </a:r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751976" y="965081"/>
            <a:ext cx="4872894" cy="57983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Outline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57D78288-2887-2023-20D7-1695D0D721F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040" t="1442" r="5947" b="2065"/>
          <a:stretch>
            <a:fillRect/>
          </a:stretch>
        </p:blipFill>
        <p:spPr>
          <a:xfrm>
            <a:off x="6770205" y="1420775"/>
            <a:ext cx="4919511" cy="4919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40" y="0"/>
                </a:moveTo>
                <a:cubicBezTo>
                  <a:pt x="7322" y="0"/>
                  <a:pt x="4803" y="1005"/>
                  <a:pt x="2882" y="3016"/>
                </a:cubicBezTo>
                <a:cubicBezTo>
                  <a:pt x="-961" y="7037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7"/>
                  <a:pt x="16796" y="3016"/>
                </a:cubicBezTo>
                <a:cubicBezTo>
                  <a:pt x="14875" y="1005"/>
                  <a:pt x="12358" y="0"/>
                  <a:pt x="9840" y="0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832829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latin typeface="Microsoft YaHei"/>
                <a:ea typeface="Microsoft YaHei"/>
              </a:rPr>
              <a:t>Model Selection and Training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Algorithms Used: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 Forest (RF):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Ensemble method for feature selection and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 Boosting (GB):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Boosting method for improved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 Process: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 Splitting: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80% training, 20% testing.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Imbalance Handling: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SMOTE for oversampling the minority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 Scaling: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StandardScaler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for normalization.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Purpose: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 models to classify breast cancer cases accurately.</a:t>
            </a:r>
          </a:p>
        </p:txBody>
      </p:sp>
    </p:spTree>
    <p:extLst>
      <p:ext uri="{BB962C8B-B14F-4D97-AF65-F5344CB8AC3E}">
        <p14:creationId xmlns:p14="http://schemas.microsoft.com/office/powerpoint/2010/main" val="280358292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Evaluation and Hyperparameter Tuning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751975" y="2210404"/>
            <a:ext cx="9611224" cy="310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Evaluation Metrics: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Accuracy, Precision, Recall, F1-Score, ROC-AUC.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Tuning for Random Forest: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GridSearchCV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Optimized parameters include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n_estimators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max_depth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min_samples_split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and 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min_samples_leaf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Outcome: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model performance and reduced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072089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Model Refinement and Testing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404040"/>
              </a:solidFill>
              <a:latin typeface="Int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0125" y="2086279"/>
            <a:ext cx="90233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Refinement Techniques: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Cross-Validation: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5-fold cross-validation to ensure robustness.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Learning Curve: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Analyze model performance with increasing training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 Importance: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Identify key biomarkers for breast cancer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Results: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 Forest Accuracy: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96%.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Confusion Matrix: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Visualize true vs. predicted classes.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ROC Curve: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Evaluate model performance at different thresholds.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Outcome: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Reliable and interpretable model for breast cancer detection.</a:t>
            </a:r>
          </a:p>
        </p:txBody>
      </p:sp>
    </p:spTree>
    <p:extLst>
      <p:ext uri="{BB962C8B-B14F-4D97-AF65-F5344CB8AC3E}">
        <p14:creationId xmlns:p14="http://schemas.microsoft.com/office/powerpoint/2010/main" val="35563779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Results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188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Performance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Both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 Forest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and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 Boosting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achieved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96% accuracy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on the test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Precision, Recall, and F1-Score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0 (Healthy): Precision = 1.00, Recall = 0.91, F1-Score = 0.95.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 1 (Cancer): Precision = 0.93, Recall = 1.00, F1-Score = 0.96.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Balanced performance across both classes (Macro 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Avg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0.96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Confusion Matrix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Random Forest: 10 TP, 10 TN, 1 FN, 3 FP.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 Boosting: 13 TP, 10 TN, 1 FN, 0 FP.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ROC Curve and AUC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Both models have high AUC values (close to 1), indicating excellent discrimination.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441578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83791"/>
            <a:ext cx="4570330" cy="3545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948" y="1704975"/>
            <a:ext cx="548676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190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4" y="2229379"/>
            <a:ext cx="5486875" cy="3807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28" y="1752013"/>
            <a:ext cx="499626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8389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 fontScale="700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Refinement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752472" y="2026767"/>
            <a:ext cx="1146034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Computational Efficiency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Random Forest: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Random Forest trains multiple decision trees independently, making it highly parallelizable. This reduces training time significantly, especially for large datasets or when using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GridSearchCV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for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Ease of Tuning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The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of Random Forest are relatively straightforward to tune, and the model is less sensitive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choices compared to Gradient Boosting.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Gradient Boosting: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Sequential Training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Gradient Boosting builds trees sequentially, where each tree corrects the errors of the previous one. This makes training slower and harder to parallelize.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Sensitivity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: Gradient Boosting is more sensitive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and tuning them requires more computational resources and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24199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 fontScale="700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Refinement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 rot="10800000" flipV="1">
            <a:off x="817204" y="1880628"/>
            <a:ext cx="1146034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Why Random Forest?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refinement process involves </a:t>
            </a:r>
            <a:r>
              <a:rPr lang="en-US" altLang="en-US" sz="2000" b="1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GridSearchCV</a:t>
            </a:r>
            <a:r>
              <a:rPr lang="en-US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which evaluates many </a:t>
            </a:r>
            <a:r>
              <a:rPr lang="en-US" alt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hyperparameter</a:t>
            </a:r>
            <a:r>
              <a:rPr lang="en-US" alt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combinations. Random Forest's parallelizable nature makes this process faster and more efficient.</a:t>
            </a:r>
          </a:p>
          <a:p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 After Refinement: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7204" y="3721230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Accuracy: 95.83%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Cross-Validation Accuracy: 92.50%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Precision, Recall, F1-Score: All &gt; 0.90 for both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Low Overfitting: Accuracy gap of 1.96%.</a:t>
            </a:r>
          </a:p>
        </p:txBody>
      </p:sp>
    </p:spTree>
    <p:extLst>
      <p:ext uri="{BB962C8B-B14F-4D97-AF65-F5344CB8AC3E}">
        <p14:creationId xmlns:p14="http://schemas.microsoft.com/office/powerpoint/2010/main" val="194992100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 fontScale="70000" lnSpcReduction="20000"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Evaluation Refinement Results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564017" y="2004835"/>
            <a:ext cx="11125699" cy="4654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" y="2001302"/>
            <a:ext cx="5883150" cy="4480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821" y="1766597"/>
            <a:ext cx="5599088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249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Concept note and Implementation Plan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0981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Front-end model Deployment Overview: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en-US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Front-end build using HTML CSS and JavaScript for more adaptability.</a:t>
            </a:r>
            <a:endParaRPr lang="fr-FR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Back-end </a:t>
            </a:r>
            <a:r>
              <a:rPr lang="fr-FR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development</a:t>
            </a: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overview</a:t>
            </a: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: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The </a:t>
            </a: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back-end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of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our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plateforme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implemented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by</a:t>
            </a: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: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Ajax 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and</a:t>
            </a: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PHP 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for the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prediction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result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displaying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and the inputs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controlling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.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fr-FR" sz="2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API: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used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</a:t>
            </a:r>
            <a:r>
              <a:rPr lang="fr-FR" sz="20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FlaskApi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 for the back-end </a:t>
            </a:r>
            <a:r>
              <a:rPr lang="fr-FR" sz="20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connection</a:t>
            </a:r>
            <a:r>
              <a:rPr lang="fr-FR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</a:rPr>
              <a:t>. </a:t>
            </a: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b="1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39693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pic>
        <p:nvPicPr>
          <p:cNvPr id="13" name="Image 3">
            <a:extLst>
              <a:ext uri="{FF2B5EF4-FFF2-40B4-BE49-F238E27FC236}">
                <a16:creationId xmlns:a16="http://schemas.microsoft.com/office/drawing/2014/main" id="{980FD723-9891-EE2F-656E-2EFA544D30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6516"/>
            <a:ext cx="12192000" cy="45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228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pic>
        <p:nvPicPr>
          <p:cNvPr id="18" name="Image 3">
            <a:extLst>
              <a:ext uri="{FF2B5EF4-FFF2-40B4-BE49-F238E27FC236}">
                <a16:creationId xmlns:a16="http://schemas.microsoft.com/office/drawing/2014/main" id="{1D67AF20-B7DC-F85A-979D-3705A779B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0" y="2172516"/>
            <a:ext cx="12192000" cy="42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3027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Deployment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fr-FR" sz="2000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8" y="2056515"/>
            <a:ext cx="12055796" cy="455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1499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Future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Expand Dataset: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Include more diverse RNA-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for improved generalizability.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 Interpretability: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SHAP or LIME for better model transparency.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Explore Deep Learning: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Investigate neural networks for potentially higher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Publishing research papers.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Integration with Healthcare Systems: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 the model in clinical settings for real-world impact.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459159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A4C6A-63EB-7AC5-1721-9848986B1046}"/>
              </a:ext>
            </a:extLst>
          </p:cNvPr>
          <p:cNvSpPr txBox="1"/>
          <p:nvPr/>
        </p:nvSpPr>
        <p:spPr>
          <a:xfrm>
            <a:off x="293363" y="2258312"/>
            <a:ext cx="11859208" cy="40934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Key Papers: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1. Parker, J. S., et al. (2009). Supervised risk predictor of breast cancer based on intrinsic subtypes. Journal of Clinical Oncology, 27(8), 1160-1167.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2. </a:t>
            </a: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Sørlie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Calibri"/>
              </a:rPr>
              <a:t>, T., et al. (2001). Gene expression patterns of breast carcinomas distinguish tumor subclasses with clinical implications. Proceedings of the National Academy of Sciences, 98(19), 10869-10874.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3. Sahu, A., Qazi, S., Raza, K., Singh, A., Verma, S. (2022). Machine Learning-Based Approach for Early Diagnosis of Breast Cancer Using Biomarkers and Gene Expression Profiles. In: Raza, K. (eds) Computational Intelligence in Oncology. Studies in Computational Intelligence, vol 1016. Springer, Singapore. https://doi.org/10.1007/978-981-16-9221-5_17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5643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9818-EFC0-3CD8-37F4-AA69A6EE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4478824-0524-16A9-5723-EA0F09A3E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D12237-1513-B691-2E55-A2635C126E92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26F062B0-5844-2D9E-09DE-878EBB7A5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9FC83AEF-32B4-3A30-4B08-6C7B4A474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32B67446-8BF9-EEC1-FA5A-DD6E94F0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54D166BD-B06C-0E23-6489-56D50EFE5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BE105F2-49F4-84E0-E368-88971D4030E8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BE105F2-49F4-84E0-E368-88971D4030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CA18F6DE-84CF-39DB-84C0-BE025E428E32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CC5A124-F5CD-C972-C121-1743002B3B0D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CC5A124-F5CD-C972-C121-1743002B3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1731" y="547197"/>
                <a:ext cx="49695" cy="4871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FB0E006B-01EE-1148-A2B0-5C3CD29E26F3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References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2A994C-1D89-BA6B-B074-CC6B93ED2CC5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A47014-CE3F-1602-4E29-80366F99CC71}"/>
              </a:ext>
            </a:extLst>
          </p:cNvPr>
          <p:cNvSpPr txBox="1"/>
          <p:nvPr/>
        </p:nvSpPr>
        <p:spPr>
          <a:xfrm>
            <a:off x="5649685" y="2995126"/>
            <a:ext cx="914400" cy="914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FEFFFE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3D0D9-AA8A-9603-D49B-42084A53AB87}"/>
              </a:ext>
            </a:extLst>
          </p:cNvPr>
          <p:cNvSpPr txBox="1"/>
          <p:nvPr/>
        </p:nvSpPr>
        <p:spPr>
          <a:xfrm>
            <a:off x="205933" y="2056516"/>
            <a:ext cx="11606622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B2551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4. R. Al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Mamlook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, S. Shresth, T.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Gharaibeh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, A. S.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Almuflih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, W. Al-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Mawee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 and H.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Bzizi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, "Machine Learning Approaches for Early Diagnosis of Breast Cancer: A Comparative Study of Performance Evaluation," 2023 IEEE International Conference on Electro Information Technology 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eIT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), Romeoville, IL, USA, 2023, pp. 271-274,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doi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: 10.1109/eIT57321.2023.10187257.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B2551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Data Source: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B2551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Calibri"/>
                <a:sym typeface="Calibri"/>
              </a:rPr>
              <a:t>GEO Database (GSE203024).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0516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4352098" y="2352844"/>
            <a:ext cx="4403897" cy="3307515"/>
          </a:xfrm>
          <a:prstGeom prst="rect">
            <a:avLst/>
          </a:prstGeom>
        </p:spPr>
        <p:txBody>
          <a:bodyPr lIns="91440" tIns="45720" rIns="91440" bIns="45720" anchor="t"/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b="1">
                <a:latin typeface="Microsoft YaHei"/>
              </a:rPr>
              <a:t>Thank you!</a:t>
            </a:r>
            <a:endParaRPr lang="en-US" b="1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Background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1976" y="2086279"/>
            <a:ext cx="1058137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Problem Statement: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Breast cancer is the most common cancer among women worldwide, with over 2 million new cases annually.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Late diagnosis and limited access to advanced diagnostic tools in low-resource settings lead to poor survival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Solution: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 a 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non-invasive, cost-effective, and scalable early detection system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using RNA-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and machine learning.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Leverage gene expression profiling to identify biomarkers for early-stage breast cancer.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Relevance: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Aligns with global health priorities and advances precision medicine.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Provides a framework for equitable access to diagnostic tools.</a:t>
            </a:r>
          </a:p>
        </p:txBody>
      </p:sp>
    </p:spTree>
    <p:extLst>
      <p:ext uri="{BB962C8B-B14F-4D97-AF65-F5344CB8AC3E}">
        <p14:creationId xmlns:p14="http://schemas.microsoft.com/office/powerpoint/2010/main" val="207856330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10941982" cy="4249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654" y="1954093"/>
            <a:ext cx="1173034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Identify Biomarkers: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Use RNA-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to uncover gene expression patterns linked to early-stage breast cancer.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Focus on the most significant genes.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 a Predictive Model: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Build a machine learning model for accurate and reliable classification of breast cancer cases.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Achieve &gt;85% accuracy in distinguishing between cancerous and healthy samples.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 Diagnostic Tools: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 a framework for early detection, especially in resource-constrained settings.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Complement existing diagnostic methods like mammography and biopsy.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Contribute to Research: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Advance computational biology by offering a scalable methodology for biomarker discovery.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Publish findings to support future research in cancer diagnostics.</a:t>
            </a:r>
          </a:p>
        </p:txBody>
      </p:sp>
    </p:spTree>
    <p:extLst>
      <p:ext uri="{BB962C8B-B14F-4D97-AF65-F5344CB8AC3E}">
        <p14:creationId xmlns:p14="http://schemas.microsoft.com/office/powerpoint/2010/main" val="23241593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SDG Relation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1255BA-15EE-15A3-4EFD-5B96230312AB}"/>
              </a:ext>
            </a:extLst>
          </p:cNvPr>
          <p:cNvSpPr txBox="1">
            <a:spLocks/>
          </p:cNvSpPr>
          <p:nvPr/>
        </p:nvSpPr>
        <p:spPr>
          <a:xfrm>
            <a:off x="751976" y="2249738"/>
            <a:ext cx="4845982" cy="131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 Light"/>
              <a:ea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654" y="1954093"/>
            <a:ext cx="685899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SDG 3: Good Health and Well-being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 public health by enhancing early cancer detection and reducing mortality 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Contribute to the global fight against breast cancer.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SDG 10: Reduced Inequalities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Bridge healthcare gaps by providing accessible diagnostic tools for underserved populations.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Ensure equitable access to advanced diagnostic technologies.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SDG 9: Industry, Innovation, and Infrastructure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Drive innovation in healthcare technology and research infrastructure.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Promote the use of machine learning and genomics in clinical settings.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07" y="1115374"/>
            <a:ext cx="2142863" cy="13516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07" y="4596059"/>
            <a:ext cx="2096401" cy="13222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45" y="2892447"/>
            <a:ext cx="2142863" cy="135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231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">
            <a:extLst>
              <a:ext uri="{FF2B5EF4-FFF2-40B4-BE49-F238E27FC236}">
                <a16:creationId xmlns:a16="http://schemas.microsoft.com/office/drawing/2014/main" id="{A76E722F-F453-1D78-E217-B9D17F108B48}"/>
              </a:ext>
            </a:extLst>
          </p:cNvPr>
          <p:cNvSpPr/>
          <p:nvPr/>
        </p:nvSpPr>
        <p:spPr>
          <a:xfrm>
            <a:off x="407334" y="2031148"/>
            <a:ext cx="10715116" cy="136240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629265" y="2422430"/>
            <a:ext cx="10572656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4000" b="1" dirty="0">
                <a:solidFill>
                  <a:schemeClr val="tx1"/>
                </a:solidFill>
                <a:latin typeface="Microsoft YaHei"/>
                <a:ea typeface="Microsoft YaHei"/>
              </a:rPr>
              <a:t>Data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8243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71348" y="1476679"/>
            <a:ext cx="4872894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ctr"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 hangingPunct="1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erriweather Sans Regular ExtraBold"/>
                <a:cs typeface="Merriweather Sans Regular ExtraBold"/>
              </a:rPr>
              <a:t>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717686" y="2177201"/>
            <a:ext cx="11203804" cy="436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686" y="217720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RNA-</a:t>
            </a:r>
            <a:r>
              <a:rPr lang="en-US" sz="2000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Seq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extracted from GEO.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includes gene expression counts and clinical metadata.</a:t>
            </a:r>
          </a:p>
        </p:txBody>
      </p:sp>
    </p:spTree>
    <p:extLst>
      <p:ext uri="{BB962C8B-B14F-4D97-AF65-F5344CB8AC3E}">
        <p14:creationId xmlns:p14="http://schemas.microsoft.com/office/powerpoint/2010/main" val="28351992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7071CC31-E3BB-0CF5-58C7-0CB500F3ECEF}"/>
              </a:ext>
            </a:extLst>
          </p:cNvPr>
          <p:cNvSpPr txBox="1">
            <a:spLocks/>
          </p:cNvSpPr>
          <p:nvPr/>
        </p:nvSpPr>
        <p:spPr>
          <a:xfrm>
            <a:off x="842107" y="1426016"/>
            <a:ext cx="11349893" cy="57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ctr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FFC837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en-US" sz="3350" b="1" dirty="0">
                <a:solidFill>
                  <a:srgbClr val="383838"/>
                </a:solidFill>
                <a:latin typeface="Microsoft YaHei"/>
                <a:ea typeface="Microsoft YaHei"/>
              </a:rPr>
              <a:t>Exploratory Data Analysis and Feature Engineering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3C98FB-0DE0-A7C6-DB47-733B7ED5E622}"/>
              </a:ext>
            </a:extLst>
          </p:cNvPr>
          <p:cNvSpPr txBox="1">
            <a:spLocks/>
          </p:cNvSpPr>
          <p:nvPr/>
        </p:nvSpPr>
        <p:spPr>
          <a:xfrm>
            <a:off x="160020" y="2249738"/>
            <a:ext cx="11910060" cy="4413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tIns="45720" rIns="45719" bIns="45720" anchor="t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100" dirty="0">
              <a:latin typeface="Microsoft YaHei" panose="020B0503020204020204" pitchFamily="34" charset="-122"/>
              <a:ea typeface="Microsoft YaHei" panose="020B0503020204020204" pitchFamily="34" charset="-122"/>
              <a:cs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42107" y="2005853"/>
            <a:ext cx="102025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Inter"/>
              </a:rPr>
              <a:t>Exploratory Data Analysis (EDA):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Identified significant differences in gene expression between cancerous and non-cancerous tissues.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Visualizations: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Heatmaps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Show gene expression patterns across samples.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PCA Plots: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Highlight clustering of breast cancer subtypes.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Summary Statistics: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Highly expressed genes associated with tumorigenesis.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 Engineering:</a:t>
            </a:r>
            <a:endParaRPr lang="en-US" sz="20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SMOTE: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Address class imbalance by oversampling the minority class.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StandardScaler</a:t>
            </a:r>
            <a:r>
              <a:rPr lang="en-US" sz="20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en-US" sz="20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Normalize gene expression values for model training.</a:t>
            </a:r>
          </a:p>
        </p:txBody>
      </p:sp>
    </p:spTree>
    <p:extLst>
      <p:ext uri="{BB962C8B-B14F-4D97-AF65-F5344CB8AC3E}">
        <p14:creationId xmlns:p14="http://schemas.microsoft.com/office/powerpoint/2010/main" val="15049476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_Flow_SignoffStatus xmlns="6259e846-8b77-4076-b7b3-191dee427045" xsi:nil="true"/>
    <lcf76f155ced4ddcb4097134ff3c332f xmlns="6259e846-8b77-4076-b7b3-191dee427045">
      <Terms xmlns="http://schemas.microsoft.com/office/infopath/2007/PartnerControls"/>
    </lcf76f155ced4ddcb4097134ff3c332f>
    <Time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6" ma:contentTypeDescription="Create a new document." ma:contentTypeScope="" ma:versionID="50db4ba235eabe6491ab7857e29c0882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bdc0650e2d63736d94805c8d3699dd99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purl.org/dc/terms/"/>
    <ds:schemaRef ds:uri="http://schemas.microsoft.com/office/2006/metadata/properties"/>
    <ds:schemaRef ds:uri="http://www.w3.org/XML/1998/namespace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259e846-8b77-4076-b7b3-191dee427045"/>
    <ds:schemaRef ds:uri="http://purl.org/dc/elements/1.1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9D364B0-78B0-476C-8AE4-D55ADBE15D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59e846-8b77-4076-b7b3-191dee427045"/>
    <ds:schemaRef ds:uri="97847797-b717-4ffb-b5fd-2a237f853c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2828</Words>
  <Application>Microsoft Office PowerPoint</Application>
  <PresentationFormat>Widescreen</PresentationFormat>
  <Paragraphs>236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Microsoft YaHei</vt:lpstr>
      <vt:lpstr>Microsoft YaHei Light</vt:lpstr>
      <vt:lpstr>Arial</vt:lpstr>
      <vt:lpstr>Calibri</vt:lpstr>
      <vt:lpstr>Calibri Light</vt:lpstr>
      <vt:lpstr>Courier New</vt:lpstr>
      <vt:lpstr>Helvetica Neue Thin</vt:lpstr>
      <vt:lpstr>Inter</vt:lpstr>
      <vt:lpstr>Myriad Pro Semibold</vt:lpstr>
      <vt:lpstr>frontiertech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Lames Mhmd Ahmed</cp:lastModifiedBy>
  <cp:revision>50</cp:revision>
  <dcterms:modified xsi:type="dcterms:W3CDTF">2025-01-07T16:09:18Z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  <property fmtid="{D5CDD505-2E9C-101B-9397-08002B2CF9AE}" pid="4" name="Order">
    <vt:r8>381800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